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267" r:id="rId5"/>
    <p:sldId id="275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0" r:id="rId20"/>
    <p:sldId id="260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00A9"/>
    <a:srgbClr val="8A88FF"/>
    <a:srgbClr val="FF57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1DEB90-3B6A-49FE-8295-37FB8D0A2903}" v="2" dt="2024-02-15T13:41:19.8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5" autoAdjust="0"/>
    <p:restoredTop sz="94648"/>
  </p:normalViewPr>
  <p:slideViewPr>
    <p:cSldViewPr snapToGrid="0">
      <p:cViewPr varScale="1">
        <p:scale>
          <a:sx n="105" d="100"/>
          <a:sy n="105" d="100"/>
        </p:scale>
        <p:origin x="9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6443F7-146C-4609-B755-84844F5794B7}" type="datetimeFigureOut">
              <a:rPr lang="en-BE" smtClean="0"/>
              <a:t>11/08/2025</a:t>
            </a:fld>
            <a:endParaRPr lang="en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70DF4A-E07D-4448-BF81-ADD75D9D683E}" type="slidenum">
              <a:rPr lang="en-BE" smtClean="0"/>
              <a:t>‹#›</a:t>
            </a:fld>
            <a:endParaRPr lang="en-BE"/>
          </a:p>
        </p:txBody>
      </p:sp>
    </p:spTree>
    <p:extLst>
      <p:ext uri="{BB962C8B-B14F-4D97-AF65-F5344CB8AC3E}">
        <p14:creationId xmlns:p14="http://schemas.microsoft.com/office/powerpoint/2010/main" val="3405107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E420923-63BC-E1D9-6CF4-9764F61E15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C478CF8-1489-6144-1C30-B9854CD3DD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F86E892-CEDB-BBF3-86CE-BB73CCE6A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6536E9-6FCD-FCE1-CB09-1E4094298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58BCB99-B2B3-37F9-E3C7-BC618F96B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316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638CB0-2C8C-F953-5AE4-0368EAB88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D9FEDAE-6317-526F-9872-9A94D663E9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947006-0E63-769F-108C-DB16CCAD2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9186F4A-7B69-5A62-72AE-6FB220B41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C85961-C217-439E-3C92-0890C51AB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4915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E20308A-4469-F301-E2C1-5DFE6A7BBC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5273CF9-F4F0-26C5-F190-D58614351C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F7483B5-BCA5-5066-D3E7-FD0046A54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AB27989-6696-4A32-DA70-E9CB81B58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DF49E20-E24C-01BF-3A83-D50099084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9559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6CC112-E1D0-35EC-B8E6-36AB87EAE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BCE761-9C64-AE10-CB41-F343DB6C6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133856-E5C8-992F-D0EA-D627590C5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21D22DA-61C1-B133-3EE1-230ED4D13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959492-C59B-D8E1-112C-0DF23D50D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4135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945818-7AD4-B223-56DF-00FDDCBF0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8D81A93-183E-1B68-0FDC-452F146C5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BAC30B6-5F1B-6EE0-8926-98A360D67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3C615B-0D91-585B-0FA9-95EF67D70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C538A33-335D-6A18-7D43-067E55EAA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8555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B31695-76EE-9E13-412D-103735EB0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5E5E70-9482-9767-D81A-C62C6B5997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490A1AA-D915-A89C-9707-E3F33FACE2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CBBFE23-A492-8E3D-85C9-47DC7D412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930ADEB-2734-E56A-2EF6-BAC28AE9A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5D73F6B-0DDC-9BAF-7E98-F0605F507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209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B2764D-0703-B26E-1068-0C110CC63D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CFA495-8A5E-B804-DA08-0F57E20E1D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F56F126-4384-D2EB-CD3F-06D6E4433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C0B628B-CC3F-95FA-B448-4935BC390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ED68D3C-C76A-53E4-6D18-C0FB02ECC5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C9DAD86-2271-54E4-8F67-4522B214F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91F43B0-BD90-BF87-515E-FF31CA7A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6A8A80C-111B-39DD-5DA1-B28F16629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31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50F46ED-7E53-147D-75BF-644103BB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5CA7B85-25A5-CF43-0726-C1B09E402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C5604A9-F363-4D0A-D335-2DEF3A44D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E0FEFC5-454D-A7AC-3B3A-2B7F5EC13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6411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21EC63E-5091-DD75-C19D-A3A5828D4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39F074F-7AAE-BD36-1A27-97ABC3878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48759C-4775-1392-4D97-110560093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9752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3F50E1B-3753-20E6-EFA1-901976A55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3E9402-7B71-DF32-1D63-E89B722B8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C350998-82B8-853A-27E4-B56660894E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626CF25-8D6A-FD2E-40F2-981964AA7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6D6A28A-EDB3-CB95-39BE-9EA9DFE23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5A843A-F306-D3EF-43E0-DEC68CDE5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313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EA59A6-BEE4-2B21-F75E-5B0DC0BCC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21D62EBD-113D-E109-B4FF-DCD1961608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C04A568-0BC7-BC87-18D2-F38656AA34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4605DA8-181C-8F81-59C1-91F89D37F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23D26B9-0DB2-28DF-1087-5AA7922EA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BA8ADBD-5A68-FD0C-83DA-C46AEA347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61116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4BD7801-46BE-E121-1D6C-9F7B8A6DA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0D1E5B0-1DB4-0B4A-773E-7A96C500B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F673ED7-95BF-8AE3-1052-156899053E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7F61B-FDCD-AA49-BD89-7E5AE2963CFD}" type="datetimeFigureOut">
              <a:rPr lang="fr-FR" smtClean="0"/>
              <a:t>08/11/2025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CDA1F98-61C5-5923-50A7-A13774B364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6DA56A8-820C-8E18-D22C-ECDF1F0404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98DA9-F7B5-4E4C-B2B9-82F816872A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4985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BCEFCA21-2421-2644-3879-770514A3C62D}"/>
              </a:ext>
            </a:extLst>
          </p:cNvPr>
          <p:cNvSpPr txBox="1"/>
          <p:nvPr/>
        </p:nvSpPr>
        <p:spPr>
          <a:xfrm>
            <a:off x="1440407" y="2777396"/>
            <a:ext cx="8062262" cy="98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>
                <a:solidFill>
                  <a:schemeClr val="bg1"/>
                </a:solidFill>
                <a:latin typeface="+mj-lt"/>
              </a:rPr>
              <a:t>08.11.2025.</a:t>
            </a:r>
            <a:endParaRPr lang="fr-FR" sz="2000" dirty="0">
              <a:solidFill>
                <a:schemeClr val="bg1"/>
              </a:solidFill>
            </a:endParaRPr>
          </a:p>
          <a:p>
            <a:pPr>
              <a:lnSpc>
                <a:spcPts val="4500"/>
              </a:lnSpc>
            </a:pPr>
            <a:r>
              <a:rPr lang="en-GB" sz="4400" b="1" dirty="0">
                <a:solidFill>
                  <a:schemeClr val="bg1"/>
                </a:solidFill>
              </a:rPr>
              <a:t>GEFIRA — BRIDGE THE GAP</a:t>
            </a:r>
            <a:endParaRPr lang="fr-FR" sz="4400" b="1" dirty="0">
              <a:solidFill>
                <a:schemeClr val="bg1"/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1035953-797A-9C0B-1240-8B5B823FFE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7608" y="776047"/>
            <a:ext cx="2537303" cy="1416547"/>
          </a:xfrm>
          <a:prstGeom prst="rect">
            <a:avLst/>
          </a:prstGeom>
        </p:spPr>
      </p:pic>
      <p:sp>
        <p:nvSpPr>
          <p:cNvPr id="2" name="ZoneTexte 5">
            <a:extLst>
              <a:ext uri="{FF2B5EF4-FFF2-40B4-BE49-F238E27FC236}">
                <a16:creationId xmlns:a16="http://schemas.microsoft.com/office/drawing/2014/main" id="{2486DBB1-11AD-087F-F20D-E1A6B22EB8F8}"/>
              </a:ext>
            </a:extLst>
          </p:cNvPr>
          <p:cNvSpPr txBox="1"/>
          <p:nvPr/>
        </p:nvSpPr>
        <p:spPr>
          <a:xfrm>
            <a:off x="5368271" y="4061440"/>
            <a:ext cx="48750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200" b="1" dirty="0">
                <a:solidFill>
                  <a:schemeClr val="bg1"/>
                </a:solidFill>
              </a:rPr>
              <a:t>Marko </a:t>
            </a:r>
            <a:r>
              <a:rPr lang="fr-FR" sz="2200" b="1" dirty="0" err="1">
                <a:solidFill>
                  <a:schemeClr val="bg1"/>
                </a:solidFill>
              </a:rPr>
              <a:t>Sladojevic</a:t>
            </a:r>
            <a:endParaRPr lang="fr-FR" sz="2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200" b="1" dirty="0" err="1">
                <a:solidFill>
                  <a:schemeClr val="bg1"/>
                </a:solidFill>
              </a:rPr>
              <a:t>Vukan</a:t>
            </a:r>
            <a:r>
              <a:rPr lang="fr-FR" sz="2200" b="1" dirty="0">
                <a:solidFill>
                  <a:schemeClr val="bg1"/>
                </a:solidFill>
              </a:rPr>
              <a:t> </a:t>
            </a:r>
            <a:r>
              <a:rPr lang="fr-FR" sz="2200" b="1" dirty="0" err="1">
                <a:solidFill>
                  <a:schemeClr val="bg1"/>
                </a:solidFill>
              </a:rPr>
              <a:t>Radojevic</a:t>
            </a:r>
            <a:endParaRPr lang="fr-FR" sz="2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200" b="1" dirty="0">
                <a:solidFill>
                  <a:schemeClr val="bg1"/>
                </a:solidFill>
              </a:rPr>
              <a:t>Milos Jovanovic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200" b="1" dirty="0" err="1">
                <a:solidFill>
                  <a:schemeClr val="bg1"/>
                </a:solidFill>
              </a:rPr>
              <a:t>Relja</a:t>
            </a:r>
            <a:r>
              <a:rPr lang="fr-FR" sz="2200" b="1" dirty="0">
                <a:solidFill>
                  <a:schemeClr val="bg1"/>
                </a:solidFill>
              </a:rPr>
              <a:t> </a:t>
            </a:r>
            <a:r>
              <a:rPr lang="fr-FR" sz="2200" b="1" dirty="0" err="1">
                <a:solidFill>
                  <a:schemeClr val="bg1"/>
                </a:solidFill>
              </a:rPr>
              <a:t>Brdar</a:t>
            </a:r>
            <a:endParaRPr lang="fr-FR" sz="2200" b="1" dirty="0">
              <a:solidFill>
                <a:schemeClr val="bg1"/>
              </a:solidFill>
            </a:endParaRPr>
          </a:p>
        </p:txBody>
      </p:sp>
      <p:pic>
        <p:nvPicPr>
          <p:cNvPr id="4" name="Picture 3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8743BEE-3E5F-6609-B69A-48184D558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2410" y="5541439"/>
            <a:ext cx="2547698" cy="668834"/>
          </a:xfrm>
          <a:prstGeom prst="rect">
            <a:avLst/>
          </a:prstGeom>
        </p:spPr>
      </p:pic>
      <p:sp>
        <p:nvSpPr>
          <p:cNvPr id="5" name="ZoneTexte 5">
            <a:extLst>
              <a:ext uri="{FF2B5EF4-FFF2-40B4-BE49-F238E27FC236}">
                <a16:creationId xmlns:a16="http://schemas.microsoft.com/office/drawing/2014/main" id="{1C536F5B-0266-F17E-60E8-4062FB2C5C1B}"/>
              </a:ext>
            </a:extLst>
          </p:cNvPr>
          <p:cNvSpPr txBox="1"/>
          <p:nvPr/>
        </p:nvSpPr>
        <p:spPr>
          <a:xfrm>
            <a:off x="3678230" y="5810163"/>
            <a:ext cx="30379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u="none" strike="noStrike" dirty="0" err="1">
                <a:solidFill>
                  <a:srgbClr val="FFFFFF"/>
                </a:solidFill>
                <a:effectLst/>
              </a:rPr>
              <a:t>DigiEduHack</a:t>
            </a:r>
            <a:r>
              <a:rPr lang="en-US" sz="1000" b="0" i="0" u="none" strike="noStrike" dirty="0">
                <a:solidFill>
                  <a:srgbClr val="FFFFFF"/>
                </a:solidFill>
                <a:effectLst/>
              </a:rPr>
              <a:t> is an initiative under the Digital Education Action Plan (2021-2027) of the European Commission</a:t>
            </a:r>
            <a:endParaRPr lang="fr-FR" sz="1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4E7FEB-63AC-FA77-1362-BF55EB146CEE}"/>
              </a:ext>
            </a:extLst>
          </p:cNvPr>
          <p:cNvSpPr txBox="1"/>
          <p:nvPr/>
        </p:nvSpPr>
        <p:spPr>
          <a:xfrm>
            <a:off x="1042410" y="4050189"/>
            <a:ext cx="32552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“From degree to job‑ready: AI‑guided, project‑based upskilling”</a:t>
            </a:r>
          </a:p>
          <a:p>
            <a:endParaRPr lang="en-GB" dirty="0"/>
          </a:p>
        </p:txBody>
      </p:sp>
      <p:pic>
        <p:nvPicPr>
          <p:cNvPr id="9" name="Picture 8" descr="A logo with a bridge and a book&#10;&#10;AI-generated content may be incorrect.">
            <a:extLst>
              <a:ext uri="{FF2B5EF4-FFF2-40B4-BE49-F238E27FC236}">
                <a16:creationId xmlns:a16="http://schemas.microsoft.com/office/drawing/2014/main" id="{F33BB4BC-A533-C414-968D-BFF60C5E3B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7880" y="177073"/>
            <a:ext cx="2403030" cy="24030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00125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46040" y="365125"/>
            <a:ext cx="9207759" cy="1325563"/>
          </a:xfrm>
        </p:spPr>
        <p:txBody>
          <a:bodyPr/>
          <a:lstStyle/>
          <a:p>
            <a:r>
              <a:rPr dirty="0"/>
              <a:t>Tech architecture (high‑level)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RAG pipeline over user uploads for context grounding.</a:t>
            </a:r>
          </a:p>
          <a:p>
            <a:r>
              <a:rPr sz="2000"/>
              <a:t>Knowledge Graph tracking mastered &amp; adjacent skills.</a:t>
            </a:r>
          </a:p>
          <a:p>
            <a:r>
              <a:rPr sz="2000"/>
              <a:t>MCP integrations: GitHub (code), HackTheBox (cyber tasks), Google Docs (CV).</a:t>
            </a:r>
          </a:p>
          <a:p>
            <a:r>
              <a:rPr sz="2000"/>
              <a:t>Key challenges: security, context management, API cost, scaling.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4EB595B-179E-1EC3-1220-F164561E48BA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7014627E-CF4A-0E92-E4BC-D8D6410F24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ED4223A6-3DE0-2E69-5314-85307860DDA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39F2664F-0174-4B26-6123-088452AF3E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FD273975-0897-E96E-0C8C-D0A30B43369F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09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8758" y="365125"/>
            <a:ext cx="9385041" cy="1325563"/>
          </a:xfrm>
        </p:spPr>
        <p:txBody>
          <a:bodyPr/>
          <a:lstStyle/>
          <a:p>
            <a:r>
              <a:rPr dirty="0"/>
              <a:t>Engagement engine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Badges for each new skill; streaks for habit formation.</a:t>
            </a:r>
          </a:p>
          <a:p>
            <a:r>
              <a:rPr sz="2000"/>
              <a:t>Luck‑based rewards for dopamine boost.</a:t>
            </a:r>
          </a:p>
          <a:p>
            <a:r>
              <a:rPr sz="2000"/>
              <a:t>Smart reminders for spaced repetition.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94C94E6-9985-2E21-6C7F-9BDAE7EFC982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1B6FB8EB-27EB-B79F-CC25-9CE47D8E19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C8327831-7308-7612-EA9B-C3F3D27FB2C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AB5BE275-09F3-9965-1038-60064F31E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791C630C-8036-E12A-ED18-C134962A1817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99848" y="365125"/>
            <a:ext cx="9453951" cy="1325563"/>
          </a:xfrm>
        </p:spPr>
        <p:txBody>
          <a:bodyPr/>
          <a:lstStyle/>
          <a:p>
            <a:r>
              <a:rPr dirty="0"/>
              <a:t>How we measure success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Placement rate: users vs. non‑users (cohort A/B).</a:t>
            </a:r>
          </a:p>
          <a:p>
            <a:r>
              <a:rPr sz="2000"/>
              <a:t>Portfolio quality: # verified projects by framework.</a:t>
            </a:r>
          </a:p>
          <a:p>
            <a:r>
              <a:rPr sz="2000"/>
              <a:t>Skill graph growth: # mastered skills &amp; adjacency expansions.</a:t>
            </a:r>
          </a:p>
          <a:p>
            <a:r>
              <a:rPr sz="2000"/>
              <a:t>Educator adoption &amp; curriculum alignment metrics.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D986623-8A2C-562E-A2EE-1E32894BF923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C30AD2D5-B317-65F9-9A55-910BA64D7E6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F357035F-8892-2D7F-5684-211A703155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DE94F227-0F97-E168-0C8C-E7A82F244F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370898F3-8E8C-EA30-DBA7-19C4E2414A0B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11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4742" y="365125"/>
            <a:ext cx="9329057" cy="1325563"/>
          </a:xfrm>
        </p:spPr>
        <p:txBody>
          <a:bodyPr/>
          <a:lstStyle/>
          <a:p>
            <a:r>
              <a:rPr dirty="0"/>
              <a:t>Team — </a:t>
            </a:r>
            <a:r>
              <a:rPr dirty="0" err="1"/>
              <a:t>Educels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Marko Sladojević · Vukan Radojević · Miloš Jovanović · Relja Brdar</a:t>
            </a:r>
          </a:p>
          <a:p>
            <a:r>
              <a:rPr sz="2000"/>
              <a:t>Production‑grade apps; AI + MCP integrations; system design; web technologies.</a:t>
            </a:r>
          </a:p>
          <a:p>
            <a:r>
              <a:rPr sz="2000"/>
              <a:t>We continue beyond the hackathon: complementary skills + strong collaboration.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5385AB4-0C28-B1EF-B701-BB6018E947F8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920C6DD4-44A1-56CA-8AA2-80E4E1E591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8F0190E2-2300-67EA-DEF2-98AEFAB6AF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DAA0DE8C-63FD-B635-C64F-C2E25196B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01C94969-916E-E1B4-D36B-5BEFECAE920F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12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0644" y="365125"/>
            <a:ext cx="8993155" cy="1325563"/>
          </a:xfrm>
        </p:spPr>
        <p:txBody>
          <a:bodyPr/>
          <a:lstStyle/>
          <a:p>
            <a:r>
              <a:rPr dirty="0"/>
              <a:t>Memorable one‑liners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2800"/>
              <a:t>“Gefira: bridging the gap between “I have a degree” and “I have a clue.””</a:t>
            </a:r>
          </a:p>
          <a:p>
            <a:pPr lvl="1"/>
            <a:r>
              <a:rPr sz="1800"/>
              <a:t>“AI tool that turns ‘whAt’s a DoCker?’ into ‘deployed and documented.’ — Your resume called: it’s tired of lying.”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1E3DB50-FBF2-AEAE-2EDB-A0E74443EBC3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33A87E90-F178-9291-EA06-02228021E04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9B583AA1-C03F-700C-7800-E6520C7187B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7A129A63-17A5-7B02-D4D6-9D34EE77FC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C37F964B-315E-DA60-ABFF-3F24088EAB0E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5958" y="365125"/>
            <a:ext cx="8927841" cy="1325563"/>
          </a:xfrm>
        </p:spPr>
        <p:txBody>
          <a:bodyPr/>
          <a:lstStyle/>
          <a:p>
            <a:r>
              <a:rPr dirty="0"/>
              <a:t>Risks &amp; mitigations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Security &amp; privacy → isolation, least‑privilege permissions, red‑team testing.</a:t>
            </a:r>
          </a:p>
          <a:p>
            <a:r>
              <a:rPr sz="2000"/>
              <a:t>LLM limits → retrievers, chunking, tool‑former patterns.</a:t>
            </a:r>
          </a:p>
          <a:p>
            <a:r>
              <a:rPr sz="2000"/>
              <a:t>API costs → caching, usage caps, BYO‑key for power users.</a:t>
            </a:r>
          </a:p>
          <a:p>
            <a:r>
              <a:rPr sz="2000"/>
              <a:t>Scaling → stateless services, queues, vector + KG sharding.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6F21CD1-41F5-4A36-F195-1E0BDE9049E3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21BB06F4-B6ED-D307-BDB1-24FB0A0D7D5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B2B26AED-2090-C41A-BF0D-7221FD50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32304D8B-FB7E-0917-A650-0190AB01A9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F50C615E-8C4D-0D1F-D18F-85FDC58BEB20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14</a:t>
            </a:r>
            <a:endParaRPr lang="fr-BE" sz="8000" b="1" dirty="0">
              <a:ln w="3175">
                <a:solidFill>
                  <a:schemeClr val="tx1"/>
                </a:solidFill>
              </a:ln>
              <a:solidFill>
                <a:schemeClr val="bg1"/>
              </a:solidFill>
              <a:effectLst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8048" y="365125"/>
            <a:ext cx="9235751" cy="1325563"/>
          </a:xfrm>
        </p:spPr>
        <p:txBody>
          <a:bodyPr/>
          <a:lstStyle/>
          <a:p>
            <a:r>
              <a:rPr dirty="0"/>
              <a:t>Call to 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sz="2800"/>
              <a:t>“Help us pilot Gefira with your learners — turn education into employability.”</a:t>
            </a:r>
          </a:p>
          <a:p>
            <a:pPr lvl="1"/>
            <a:r>
              <a:rPr sz="1800"/>
              <a:t>Demo‑ready roadmap • Integrations mapped • Seeking partners &amp; feedback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1637ECD-BC73-D7DC-E698-B89A80F123BD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 7">
            <a:extLst>
              <a:ext uri="{FF2B5EF4-FFF2-40B4-BE49-F238E27FC236}">
                <a16:creationId xmlns:a16="http://schemas.microsoft.com/office/drawing/2014/main" id="{9C5A7C45-529F-E9FE-C3ED-5B07758C33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8" name="Image 3">
            <a:extLst>
              <a:ext uri="{FF2B5EF4-FFF2-40B4-BE49-F238E27FC236}">
                <a16:creationId xmlns:a16="http://schemas.microsoft.com/office/drawing/2014/main" id="{A56AF40A-6715-CC8F-3329-286FC35D8D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42EDCA64-88FC-48BB-CF0A-9FCE2C0A22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10" name="ZoneTexte 5">
            <a:extLst>
              <a:ext uri="{FF2B5EF4-FFF2-40B4-BE49-F238E27FC236}">
                <a16:creationId xmlns:a16="http://schemas.microsoft.com/office/drawing/2014/main" id="{423BA6F5-65D9-F5B7-DC12-F115E73835B5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15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itting at a desk&#10;&#10;Description automatically generated with medium confidence">
            <a:extLst>
              <a:ext uri="{FF2B5EF4-FFF2-40B4-BE49-F238E27FC236}">
                <a16:creationId xmlns:a16="http://schemas.microsoft.com/office/drawing/2014/main" id="{BC779378-DAC6-44D1-1199-9C07DBECB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55DF439D-9B9E-7C39-159F-969D0240949C}"/>
              </a:ext>
            </a:extLst>
          </p:cNvPr>
          <p:cNvSpPr txBox="1"/>
          <p:nvPr/>
        </p:nvSpPr>
        <p:spPr>
          <a:xfrm>
            <a:off x="403472" y="3059668"/>
            <a:ext cx="113850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4200" b="1" dirty="0">
                <a:solidFill>
                  <a:schemeClr val="bg1"/>
                </a:solidFill>
              </a:rPr>
              <a:t>THANK YOU!</a:t>
            </a:r>
            <a:endParaRPr lang="fr-BE" sz="4200" b="1" dirty="0">
              <a:solidFill>
                <a:schemeClr val="bg1"/>
              </a:solidFill>
              <a:effectLst/>
            </a:endParaRPr>
          </a:p>
        </p:txBody>
      </p:sp>
      <p:pic>
        <p:nvPicPr>
          <p:cNvPr id="12" name="Picture 1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571C07D-6F70-3ECD-3E11-3A57C3400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797" y="5328166"/>
            <a:ext cx="2877677" cy="755462"/>
          </a:xfrm>
          <a:prstGeom prst="rect">
            <a:avLst/>
          </a:prstGeom>
        </p:spPr>
      </p:pic>
      <p:pic>
        <p:nvPicPr>
          <p:cNvPr id="2" name="Image 7">
            <a:extLst>
              <a:ext uri="{FF2B5EF4-FFF2-40B4-BE49-F238E27FC236}">
                <a16:creationId xmlns:a16="http://schemas.microsoft.com/office/drawing/2014/main" id="{72BE40BB-793E-4B9B-2B80-093C335D100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047608" y="776047"/>
            <a:ext cx="2537303" cy="141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946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BCEFCA21-2421-2644-3879-770514A3C62D}"/>
              </a:ext>
            </a:extLst>
          </p:cNvPr>
          <p:cNvSpPr txBox="1"/>
          <p:nvPr/>
        </p:nvSpPr>
        <p:spPr>
          <a:xfrm>
            <a:off x="1814051" y="450933"/>
            <a:ext cx="81328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4200" dirty="0">
                <a:effectLst/>
              </a:rPr>
              <a:t>In a tweet (x)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11035953-797A-9C0B-1240-8B5B823FFE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03C06A6B-1693-75FE-DEF0-EA62947D7043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01</a:t>
            </a:r>
          </a:p>
        </p:txBody>
      </p:sp>
      <p:pic>
        <p:nvPicPr>
          <p:cNvPr id="20" name="Image 3">
            <a:extLst>
              <a:ext uri="{FF2B5EF4-FFF2-40B4-BE49-F238E27FC236}">
                <a16:creationId xmlns:a16="http://schemas.microsoft.com/office/drawing/2014/main" id="{DFBD8425-BE33-B849-2F81-97457B11C6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6D867CB-9283-6791-E946-B77F8C5F9133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A picture containing text&#10;&#10;Description automatically generated">
            <a:extLst>
              <a:ext uri="{FF2B5EF4-FFF2-40B4-BE49-F238E27FC236}">
                <a16:creationId xmlns:a16="http://schemas.microsoft.com/office/drawing/2014/main" id="{E68E8AB3-3BAA-49DC-9D2B-EB6B6E36A6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DA28FEF-C669-ABC4-2696-EEBB4488D9FB}"/>
              </a:ext>
            </a:extLst>
          </p:cNvPr>
          <p:cNvSpPr txBox="1"/>
          <p:nvPr/>
        </p:nvSpPr>
        <p:spPr>
          <a:xfrm>
            <a:off x="508396" y="2117551"/>
            <a:ext cx="107442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“</a:t>
            </a:r>
            <a:r>
              <a:rPr lang="en-GB" sz="2800" dirty="0" err="1"/>
              <a:t>Gefira</a:t>
            </a:r>
            <a:r>
              <a:rPr lang="en-GB" sz="2800" dirty="0"/>
              <a:t>: bridging the gap between "I have a degree" and "I have a </a:t>
            </a:r>
            <a:r>
              <a:rPr lang="en-GB" sz="2800" dirty="0" err="1"/>
              <a:t>clue."AI</a:t>
            </a:r>
            <a:r>
              <a:rPr lang="en-GB" sz="2800" dirty="0"/>
              <a:t>-powered learning tool that turns "</a:t>
            </a:r>
            <a:r>
              <a:rPr lang="en-GB" sz="2800" dirty="0" err="1"/>
              <a:t>whAt's</a:t>
            </a:r>
            <a:r>
              <a:rPr lang="en-GB" sz="2800" dirty="0"/>
              <a:t> a </a:t>
            </a:r>
            <a:r>
              <a:rPr lang="en-GB" sz="2800" dirty="0" err="1"/>
              <a:t>DoCker</a:t>
            </a:r>
            <a:r>
              <a:rPr lang="en-GB" sz="2800" dirty="0"/>
              <a:t>?" into "deployed and </a:t>
            </a:r>
            <a:r>
              <a:rPr lang="en-GB" sz="2800" dirty="0" err="1"/>
              <a:t>documented."Your</a:t>
            </a:r>
            <a:r>
              <a:rPr lang="en-GB" sz="2800" dirty="0"/>
              <a:t> resume called - it's tired of lying.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2802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3404" y="365125"/>
            <a:ext cx="7809530" cy="1325563"/>
          </a:xfrm>
        </p:spPr>
        <p:txBody>
          <a:bodyPr/>
          <a:lstStyle/>
          <a:p>
            <a:r>
              <a:rPr dirty="0"/>
              <a:t>The problem we tackle (Context)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 dirty="0"/>
              <a:t>Universities teach theory; jobs require practice — the gap is growing, especially in IT.</a:t>
            </a:r>
          </a:p>
          <a:p>
            <a:r>
              <a:rPr sz="2000" dirty="0"/>
              <a:t>AI and tech evolve monthly, making curricula obsolete faster than ever.</a:t>
            </a:r>
          </a:p>
          <a:p>
            <a:r>
              <a:rPr sz="2000" dirty="0"/>
              <a:t>Students struggle to build credible portfolios before interviews.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8118BF92-3320-AB47-7C24-898D62FD8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2934" y="5659219"/>
            <a:ext cx="1973306" cy="51774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7356326-B540-352D-B0CB-E494095D5895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>
            <a:extLst>
              <a:ext uri="{FF2B5EF4-FFF2-40B4-BE49-F238E27FC236}">
                <a16:creationId xmlns:a16="http://schemas.microsoft.com/office/drawing/2014/main" id="{9F254F4C-E290-7880-56FD-DF7908B2D0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9" name="Image 3">
            <a:extLst>
              <a:ext uri="{FF2B5EF4-FFF2-40B4-BE49-F238E27FC236}">
                <a16:creationId xmlns:a16="http://schemas.microsoft.com/office/drawing/2014/main" id="{2B31D793-0B9D-0862-ED05-BBFFA22C75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sp>
        <p:nvSpPr>
          <p:cNvPr id="11" name="ZoneTexte 5">
            <a:extLst>
              <a:ext uri="{FF2B5EF4-FFF2-40B4-BE49-F238E27FC236}">
                <a16:creationId xmlns:a16="http://schemas.microsoft.com/office/drawing/2014/main" id="{2EFD061E-53A8-3A18-35F6-92D1725416DF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02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2734" y="365125"/>
            <a:ext cx="9301065" cy="1325563"/>
          </a:xfrm>
        </p:spPr>
        <p:txBody>
          <a:bodyPr/>
          <a:lstStyle/>
          <a:p>
            <a:r>
              <a:rPr dirty="0" err="1"/>
              <a:t>Gefira</a:t>
            </a:r>
            <a:r>
              <a:rPr dirty="0"/>
              <a:t> — 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 dirty="0"/>
              <a:t>AI tool that analyzes YOUR course materials via RAG for a personalized baseline.</a:t>
            </a:r>
          </a:p>
          <a:p>
            <a:r>
              <a:rPr sz="2000" dirty="0"/>
              <a:t>Detects gaps vs. current industry standards and generates real‑world projects.</a:t>
            </a:r>
          </a:p>
          <a:p>
            <a:r>
              <a:rPr sz="2000" dirty="0"/>
              <a:t>Integrates with professional tools via MCP (GitHub, </a:t>
            </a:r>
            <a:r>
              <a:rPr sz="2000" dirty="0" err="1"/>
              <a:t>HackTheBox</a:t>
            </a:r>
            <a:r>
              <a:rPr lang="en-GB" sz="2000" dirty="0"/>
              <a:t>, etc</a:t>
            </a:r>
            <a:r>
              <a:rPr sz="2000" dirty="0"/>
              <a:t>).</a:t>
            </a:r>
          </a:p>
          <a:p>
            <a:r>
              <a:rPr sz="2000" dirty="0"/>
              <a:t>Maintains a personal skills Knowledge Graph; suggests adjacent skills.</a:t>
            </a:r>
          </a:p>
          <a:p>
            <a:r>
              <a:rPr sz="2000" dirty="0"/>
              <a:t>Auto‑maintains your CV (e.g., Google Docs MCP).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7A10905-0592-B01B-C64B-4068746B7470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8501C43C-29A8-758B-428C-B2436CE40A7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C317D38F-E81D-FDCC-4A73-593B75EE9A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pic>
        <p:nvPicPr>
          <p:cNvPr id="8" name="Image 3">
            <a:extLst>
              <a:ext uri="{FF2B5EF4-FFF2-40B4-BE49-F238E27FC236}">
                <a16:creationId xmlns:a16="http://schemas.microsoft.com/office/drawing/2014/main" id="{76028501-7B22-C4EB-E4D7-705F4CC5D0D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583F2F92-C381-B5A0-7399-D7CDA9F9C8EF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03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626" y="365125"/>
            <a:ext cx="8775174" cy="1325563"/>
          </a:xfrm>
        </p:spPr>
        <p:txBody>
          <a:bodyPr/>
          <a:lstStyle/>
          <a:p>
            <a:r>
              <a:rPr dirty="0"/>
              <a:t>What makes us different (Innovativeness)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Not another 'study helper' — a job‑readiness engine.</a:t>
            </a:r>
          </a:p>
          <a:p>
            <a:r>
              <a:rPr sz="2000"/>
              <a:t>From summary to practice: tasks that mirror real workflows.</a:t>
            </a:r>
          </a:p>
          <a:p>
            <a:r>
              <a:rPr sz="2000"/>
              <a:t>Portfolio‑first: verified outputs employers trust.</a:t>
            </a:r>
          </a:p>
          <a:p>
            <a:r>
              <a:rPr sz="2000"/>
              <a:t>Dynamic + personalized paths (vs. fixed learning tracks).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3FBEF12-8E2E-CC98-F59A-C4E6FFD8C80B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A1D79FD2-F4CD-190D-BC94-FF39EA4D45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A57691C8-FEF5-2C94-F82E-C8C4B65F6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pic>
        <p:nvPicPr>
          <p:cNvPr id="9" name="Image 3">
            <a:extLst>
              <a:ext uri="{FF2B5EF4-FFF2-40B4-BE49-F238E27FC236}">
                <a16:creationId xmlns:a16="http://schemas.microsoft.com/office/drawing/2014/main" id="{1FD99F68-C840-1107-2529-9ED6FA0085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sp>
        <p:nvSpPr>
          <p:cNvPr id="10" name="ZoneTexte 5">
            <a:extLst>
              <a:ext uri="{FF2B5EF4-FFF2-40B4-BE49-F238E27FC236}">
                <a16:creationId xmlns:a16="http://schemas.microsoft.com/office/drawing/2014/main" id="{B1E5B826-6DD6-8B40-D406-01A98C29067A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04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0726" y="365125"/>
            <a:ext cx="9273073" cy="1325563"/>
          </a:xfrm>
        </p:spPr>
        <p:txBody>
          <a:bodyPr/>
          <a:lstStyle/>
          <a:p>
            <a:r>
              <a:rPr dirty="0"/>
              <a:t>Target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Primary: students &amp; young professionals in tech (CS, data, cybersec).</a:t>
            </a:r>
          </a:p>
          <a:p>
            <a:r>
              <a:rPr sz="2000"/>
              <a:t>Secondary: educators &amp; institutions aligning curricula with industry.</a:t>
            </a:r>
          </a:p>
          <a:p>
            <a:r>
              <a:rPr sz="2000"/>
              <a:t>Benefits: personalized projects, measurable progress, credible portfolios; for teachers: alignment &amp; tracking.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D7C7A7F-63AA-A18D-71CB-5DAB196F2262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67ECFA30-10F1-7866-C973-923512E517F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66F6D998-8D41-0AB7-95FE-8FDC998840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A38FAE7A-4FAE-C37B-1EB0-C5C8DD637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9ECC5B30-1663-B091-7EDA-6D37D328E83D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05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626" y="365125"/>
            <a:ext cx="8775174" cy="1325563"/>
          </a:xfrm>
        </p:spPr>
        <p:txBody>
          <a:bodyPr/>
          <a:lstStyle/>
          <a:p>
            <a:r>
              <a:rPr dirty="0"/>
              <a:t>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Shifts learning from memorization → continuous, project‑based improvement.</a:t>
            </a:r>
          </a:p>
          <a:p>
            <a:r>
              <a:rPr sz="2000"/>
              <a:t>Standardizes skill‑based evaluation across institutions.</a:t>
            </a:r>
          </a:p>
          <a:p>
            <a:r>
              <a:rPr sz="2000"/>
              <a:t>Democratizes access — aligns with SDG 4 (Quality Education).</a:t>
            </a:r>
          </a:p>
          <a:p>
            <a:r>
              <a:rPr sz="2000"/>
              <a:t>Lower environmental footprint via digital practical training.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44CBB1F-96E1-ADA5-380D-DBA80BA4F749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80446D12-2188-77C5-D9C2-2CBBCB52A3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5F4CA7A7-073B-6D11-440A-23CE3D4B741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6762CAC4-276F-0286-140C-B9CADBD12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35AFAD89-ACFF-2E60-E5AC-3AA09CB9EBED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06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5290" y="365125"/>
            <a:ext cx="8918510" cy="1325563"/>
          </a:xfrm>
        </p:spPr>
        <p:txBody>
          <a:bodyPr/>
          <a:lstStyle/>
          <a:p>
            <a:r>
              <a:rPr dirty="0"/>
              <a:t>Transferability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Domain‑agnostic: analyze materials → find gaps → generate tasks.</a:t>
            </a:r>
          </a:p>
          <a:p>
            <a:r>
              <a:rPr sz="2000"/>
              <a:t>Medicine: compare lectures to clinical guidelines; case‑based practice.</a:t>
            </a:r>
          </a:p>
          <a:p>
            <a:r>
              <a:rPr sz="2000"/>
              <a:t>Engineering: bridge theory with real design tools and workflows.</a:t>
            </a:r>
          </a:p>
          <a:p>
            <a:r>
              <a:rPr sz="2000"/>
              <a:t>Expands with new MCPs &amp; industry frameworks.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49342C0-32D2-A029-CE5C-9370544FF8B6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6DF84858-A2F4-50B0-69AE-355C4BF295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DD341030-99C8-3C31-0650-2491241413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BE962DF9-2312-EC3A-520A-B71AE23713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0D139A72-EB7A-D7EA-06AD-3BBF2FF31BEA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07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626" y="365125"/>
            <a:ext cx="6098843" cy="1325563"/>
          </a:xfrm>
        </p:spPr>
        <p:txBody>
          <a:bodyPr/>
          <a:lstStyle/>
          <a:p>
            <a:r>
              <a:rPr dirty="0"/>
              <a:t>Implementation plan (Prototype → Scale)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sz="2000"/>
              <a:t>Prototype: pilot with small student group; refine KG &amp; recommendations.</a:t>
            </a:r>
          </a:p>
          <a:p>
            <a:r>
              <a:rPr sz="2000"/>
              <a:t>Partnerships: universities, bootcamps, internship programs.</a:t>
            </a:r>
          </a:p>
          <a:p>
            <a:r>
              <a:rPr sz="2000"/>
              <a:t>Mid‑term: add discipline‑specific skill frameworks; scale user base.</a:t>
            </a:r>
          </a:p>
          <a:p>
            <a:r>
              <a:rPr sz="2000"/>
              <a:t>Long‑term: lifelong learning companion adapting to the market.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CD6A3FD-80AD-D609-132B-053500CD78CE}"/>
              </a:ext>
            </a:extLst>
          </p:cNvPr>
          <p:cNvCxnSpPr/>
          <p:nvPr/>
        </p:nvCxnSpPr>
        <p:spPr>
          <a:xfrm>
            <a:off x="0" y="1518779"/>
            <a:ext cx="6192982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 7">
            <a:extLst>
              <a:ext uri="{FF2B5EF4-FFF2-40B4-BE49-F238E27FC236}">
                <a16:creationId xmlns:a16="http://schemas.microsoft.com/office/drawing/2014/main" id="{C036453D-8311-879C-34B2-07DA086D35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653027" y="437658"/>
            <a:ext cx="1860196" cy="1038525"/>
          </a:xfrm>
          <a:prstGeom prst="rect">
            <a:avLst/>
          </a:prstGeom>
        </p:spPr>
      </p:pic>
      <p:pic>
        <p:nvPicPr>
          <p:cNvPr id="7" name="Image 3">
            <a:extLst>
              <a:ext uri="{FF2B5EF4-FFF2-40B4-BE49-F238E27FC236}">
                <a16:creationId xmlns:a16="http://schemas.microsoft.com/office/drawing/2014/main" id="{F97831D8-DDE6-46F1-F01B-602392662A7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-1" y="6679501"/>
            <a:ext cx="12192001" cy="239962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FDC3FE9C-73E8-043B-946D-290CD57716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9917" y="6010298"/>
            <a:ext cx="1973306" cy="517744"/>
          </a:xfrm>
          <a:prstGeom prst="rect">
            <a:avLst/>
          </a:prstGeom>
        </p:spPr>
      </p:pic>
      <p:sp>
        <p:nvSpPr>
          <p:cNvPr id="9" name="ZoneTexte 5">
            <a:extLst>
              <a:ext uri="{FF2B5EF4-FFF2-40B4-BE49-F238E27FC236}">
                <a16:creationId xmlns:a16="http://schemas.microsoft.com/office/drawing/2014/main" id="{8A6D335C-19A0-3A1E-EE32-CB2C6F5AE4AB}"/>
              </a:ext>
            </a:extLst>
          </p:cNvPr>
          <p:cNvSpPr txBox="1"/>
          <p:nvPr/>
        </p:nvSpPr>
        <p:spPr>
          <a:xfrm>
            <a:off x="678777" y="295200"/>
            <a:ext cx="1221072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fr-BE" sz="8000" b="1" dirty="0">
                <a:ln w="3175">
                  <a:solidFill>
                    <a:schemeClr val="tx1"/>
                  </a:solidFill>
                </a:ln>
                <a:solidFill>
                  <a:schemeClr val="bg1"/>
                </a:solidFill>
                <a:effectLst/>
              </a:rPr>
              <a:t>08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ustom 1">
      <a:dk1>
        <a:sysClr val="windowText" lastClr="000000"/>
      </a:dk1>
      <a:lt1>
        <a:sysClr val="window" lastClr="FFFFFF"/>
      </a:lt1>
      <a:dk2>
        <a:srgbClr val="9B00A9"/>
      </a:dk2>
      <a:lt2>
        <a:srgbClr val="8A88FF"/>
      </a:lt2>
      <a:accent1>
        <a:srgbClr val="9B00A9"/>
      </a:accent1>
      <a:accent2>
        <a:srgbClr val="8A88FF"/>
      </a:accent2>
      <a:accent3>
        <a:srgbClr val="FF578F"/>
      </a:accent3>
      <a:accent4>
        <a:srgbClr val="000000"/>
      </a:accent4>
      <a:accent5>
        <a:srgbClr val="F9BAFF"/>
      </a:accent5>
      <a:accent6>
        <a:srgbClr val="FF578F"/>
      </a:accent6>
      <a:hlink>
        <a:srgbClr val="8A88FF"/>
      </a:hlink>
      <a:folHlink>
        <a:srgbClr val="9B00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55901e46-a797-40af-8142-734c2a3f482b" xsi:nil="true"/>
    <lcf76f155ced4ddcb4097134ff3c332f xmlns="bd47ed94-171c-44df-9054-968b0a0dc6b7">
      <Terms xmlns="http://schemas.microsoft.com/office/infopath/2007/PartnerControls"/>
    </lcf76f155ced4ddcb4097134ff3c332f>
    <SharedWithUsers xmlns="55901e46-a797-40af-8142-734c2a3f482b">
      <UserInfo>
        <DisplayName>Oana-Maria Duma</DisplayName>
        <AccountId>43</AccountId>
        <AccountType/>
      </UserInfo>
      <UserInfo>
        <DisplayName>Roxana Balaur</DisplayName>
        <AccountId>31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4C8320570F4C4B9FEA15F6E37C3B6B" ma:contentTypeVersion="15" ma:contentTypeDescription="Crée un document." ma:contentTypeScope="" ma:versionID="d80c7fa7257b7cee74b9c14e07ea50af">
  <xsd:schema xmlns:xsd="http://www.w3.org/2001/XMLSchema" xmlns:xs="http://www.w3.org/2001/XMLSchema" xmlns:p="http://schemas.microsoft.com/office/2006/metadata/properties" xmlns:ns2="bd47ed94-171c-44df-9054-968b0a0dc6b7" xmlns:ns3="55901e46-a797-40af-8142-734c2a3f482b" targetNamespace="http://schemas.microsoft.com/office/2006/metadata/properties" ma:root="true" ma:fieldsID="98d139d50afa5dbebfd6135dd7661862" ns2:_="" ns3:_="">
    <xsd:import namespace="bd47ed94-171c-44df-9054-968b0a0dc6b7"/>
    <xsd:import namespace="55901e46-a797-40af-8142-734c2a3f482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LengthInSecond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47ed94-171c-44df-9054-968b0a0dc6b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Balises d’images" ma:readOnly="false" ma:fieldId="{5cf76f15-5ced-4ddc-b409-7134ff3c332f}" ma:taxonomyMulti="true" ma:sspId="75503ba6-c77d-4a47-a49f-513eb447c3e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20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5901e46-a797-40af-8142-734c2a3f482b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caeb7b46-1c0c-482e-82a0-5b689b7b1f10}" ma:internalName="TaxCatchAll" ma:showField="CatchAllData" ma:web="55901e46-a797-40af-8142-734c2a3f482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F71B62-3C0A-4480-B70F-558B2ACD731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4F3010-C507-4CE9-97CC-107BCEDA3AD2}">
  <ds:schemaRefs>
    <ds:schemaRef ds:uri="http://schemas.microsoft.com/office/2006/metadata/properties"/>
    <ds:schemaRef ds:uri="55901e46-a797-40af-8142-734c2a3f482b"/>
    <ds:schemaRef ds:uri="http://schemas.openxmlformats.org/package/2006/metadata/core-properties"/>
    <ds:schemaRef ds:uri="bd47ed94-171c-44df-9054-968b0a0dc6b7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www.w3.org/XML/1998/namespace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22076137-9E5B-43FC-A180-C18343C4E6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d47ed94-171c-44df-9054-968b0a0dc6b7"/>
    <ds:schemaRef ds:uri="55901e46-a797-40af-8142-734c2a3f48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777</Words>
  <Application>Microsoft Office PowerPoint</Application>
  <PresentationFormat>Widescreen</PresentationFormat>
  <Paragraphs>89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Thème Office</vt:lpstr>
      <vt:lpstr>PowerPoint Presentation</vt:lpstr>
      <vt:lpstr>PowerPoint Presentation</vt:lpstr>
      <vt:lpstr>The problem we tackle (Context)</vt:lpstr>
      <vt:lpstr>Gefira — Our solution</vt:lpstr>
      <vt:lpstr>What makes us different (Innovativeness)</vt:lpstr>
      <vt:lpstr>Target group</vt:lpstr>
      <vt:lpstr>Impact</vt:lpstr>
      <vt:lpstr>Transferability</vt:lpstr>
      <vt:lpstr>Implementation plan (Prototype → Scale)</vt:lpstr>
      <vt:lpstr>Tech architecture (high‑level)</vt:lpstr>
      <vt:lpstr>Engagement engine</vt:lpstr>
      <vt:lpstr>How we measure success</vt:lpstr>
      <vt:lpstr>Team — Educels</vt:lpstr>
      <vt:lpstr>Memorable one‑liners</vt:lpstr>
      <vt:lpstr>Risks &amp; mitigations</vt:lpstr>
      <vt:lpstr>Call to action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Florian Trebouta</dc:creator>
  <cp:lastModifiedBy>Marko Sladojević</cp:lastModifiedBy>
  <cp:revision>17</cp:revision>
  <dcterms:created xsi:type="dcterms:W3CDTF">2023-04-04T08:13:29Z</dcterms:created>
  <dcterms:modified xsi:type="dcterms:W3CDTF">2025-11-08T13:58:13Z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0x010100BF4C8320570F4C4B9FEA15F6E37C3B6B</vt:lpwstr>
  </property>
  <property fmtid="{D5CDD505-2E9C-101B-9397-08002B2CF9AE}" pid="3" name="MediaServiceImageTags">
    <vt:lpwstr/>
  </property>
</Properties>
</file>

<file path=docProps/thumbnail.jpeg>
</file>